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eague Spartan" charset="1" panose="00000800000000000000"/>
      <p:regular r:id="rId16"/>
    </p:embeddedFont>
    <p:embeddedFont>
      <p:font typeface="Quicksand Bold" charset="1" panose="00000000000000000000"/>
      <p:regular r:id="rId17"/>
    </p:embeddedFont>
    <p:embeddedFont>
      <p:font typeface="Quicksand Semi-Bold" charset="1" panose="00000000000000000000"/>
      <p:regular r:id="rId18"/>
    </p:embeddedFont>
    <p:embeddedFont>
      <p:font typeface="Quicksan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921192" y="-2091345"/>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grpSp>
        <p:nvGrpSpPr>
          <p:cNvPr name="Group 5" id="5"/>
          <p:cNvGrpSpPr/>
          <p:nvPr/>
        </p:nvGrpSpPr>
        <p:grpSpPr>
          <a:xfrm rot="0">
            <a:off x="-1613340" y="437732"/>
            <a:ext cx="8774811" cy="8774811"/>
            <a:chOff x="0" y="0"/>
            <a:chExt cx="812800" cy="812800"/>
          </a:xfrm>
        </p:grpSpPr>
        <p:sp>
          <p:nvSpPr>
            <p:cNvPr name="Freeform 6" id="6"/>
            <p:cNvSpPr/>
            <p:nvPr/>
          </p:nvSpPr>
          <p:spPr>
            <a:xfrm flipH="false" flipV="false" rot="0">
              <a:off x="16446" y="16446"/>
              <a:ext cx="779909" cy="779909"/>
            </a:xfrm>
            <a:custGeom>
              <a:avLst/>
              <a:gdLst/>
              <a:ahLst/>
              <a:cxnLst/>
              <a:rect r="r" b="b" t="t" l="l"/>
              <a:pathLst>
                <a:path h="779909" w="779909">
                  <a:moveTo>
                    <a:pt x="418028" y="11628"/>
                  </a:moveTo>
                  <a:lnTo>
                    <a:pt x="768280" y="361880"/>
                  </a:lnTo>
                  <a:cubicBezTo>
                    <a:pt x="775726" y="369325"/>
                    <a:pt x="779908" y="379424"/>
                    <a:pt x="779908" y="389954"/>
                  </a:cubicBezTo>
                  <a:cubicBezTo>
                    <a:pt x="779908" y="400484"/>
                    <a:pt x="775726" y="410582"/>
                    <a:pt x="768280" y="418028"/>
                  </a:cubicBezTo>
                  <a:lnTo>
                    <a:pt x="418028" y="768280"/>
                  </a:lnTo>
                  <a:cubicBezTo>
                    <a:pt x="410582" y="775726"/>
                    <a:pt x="400484" y="779908"/>
                    <a:pt x="389954" y="779908"/>
                  </a:cubicBezTo>
                  <a:cubicBezTo>
                    <a:pt x="379424" y="779908"/>
                    <a:pt x="369325" y="775726"/>
                    <a:pt x="361880" y="768280"/>
                  </a:cubicBezTo>
                  <a:lnTo>
                    <a:pt x="11628" y="418028"/>
                  </a:lnTo>
                  <a:cubicBezTo>
                    <a:pt x="4183" y="410582"/>
                    <a:pt x="0" y="400484"/>
                    <a:pt x="0" y="389954"/>
                  </a:cubicBezTo>
                  <a:cubicBezTo>
                    <a:pt x="0" y="379424"/>
                    <a:pt x="4183" y="369325"/>
                    <a:pt x="11628" y="361880"/>
                  </a:cubicBezTo>
                  <a:lnTo>
                    <a:pt x="361880" y="11628"/>
                  </a:lnTo>
                  <a:cubicBezTo>
                    <a:pt x="369325" y="4183"/>
                    <a:pt x="379424" y="0"/>
                    <a:pt x="389954" y="0"/>
                  </a:cubicBezTo>
                  <a:cubicBezTo>
                    <a:pt x="400484" y="0"/>
                    <a:pt x="410582" y="4183"/>
                    <a:pt x="418028" y="11628"/>
                  </a:cubicBezTo>
                  <a:close/>
                </a:path>
              </a:pathLst>
            </a:custGeom>
            <a:blipFill>
              <a:blip r:embed="rId2"/>
              <a:stretch>
                <a:fillRect l="-28211" t="-2108" r="-28211" b="-2108"/>
              </a:stretch>
            </a:blipFill>
            <a:ln w="180975" cap="rnd">
              <a:solidFill>
                <a:srgbClr val="009954"/>
              </a:solidFill>
              <a:prstDash val="solid"/>
              <a:round/>
            </a:ln>
          </p:spPr>
        </p:sp>
      </p:grpSp>
      <p:grpSp>
        <p:nvGrpSpPr>
          <p:cNvPr name="Group 7" id="7"/>
          <p:cNvGrpSpPr/>
          <p:nvPr/>
        </p:nvGrpSpPr>
        <p:grpSpPr>
          <a:xfrm rot="0">
            <a:off x="3303462" y="6623917"/>
            <a:ext cx="5177254" cy="5177254"/>
            <a:chOff x="0" y="0"/>
            <a:chExt cx="812800" cy="812800"/>
          </a:xfrm>
        </p:grpSpPr>
        <p:sp>
          <p:nvSpPr>
            <p:cNvPr name="Freeform 8" id="8"/>
            <p:cNvSpPr/>
            <p:nvPr/>
          </p:nvSpPr>
          <p:spPr>
            <a:xfrm flipH="false" flipV="false" rot="0">
              <a:off x="27873" y="27873"/>
              <a:ext cx="757054" cy="757054"/>
            </a:xfrm>
            <a:custGeom>
              <a:avLst/>
              <a:gdLst/>
              <a:ahLst/>
              <a:cxnLst/>
              <a:rect r="r" b="b" t="t" l="l"/>
              <a:pathLst>
                <a:path h="757054" w="757054">
                  <a:moveTo>
                    <a:pt x="426109" y="19709"/>
                  </a:moveTo>
                  <a:lnTo>
                    <a:pt x="737345" y="330945"/>
                  </a:lnTo>
                  <a:cubicBezTo>
                    <a:pt x="749964" y="343564"/>
                    <a:pt x="757054" y="360680"/>
                    <a:pt x="757054" y="378527"/>
                  </a:cubicBezTo>
                  <a:cubicBezTo>
                    <a:pt x="757054" y="396374"/>
                    <a:pt x="749964" y="413490"/>
                    <a:pt x="737345" y="426109"/>
                  </a:cubicBezTo>
                  <a:lnTo>
                    <a:pt x="426109" y="737345"/>
                  </a:lnTo>
                  <a:cubicBezTo>
                    <a:pt x="413490" y="749964"/>
                    <a:pt x="396374" y="757054"/>
                    <a:pt x="378527" y="757054"/>
                  </a:cubicBezTo>
                  <a:cubicBezTo>
                    <a:pt x="360680" y="757054"/>
                    <a:pt x="343564" y="749964"/>
                    <a:pt x="330945" y="737345"/>
                  </a:cubicBezTo>
                  <a:lnTo>
                    <a:pt x="19709" y="426109"/>
                  </a:lnTo>
                  <a:cubicBezTo>
                    <a:pt x="7090" y="413490"/>
                    <a:pt x="0" y="396374"/>
                    <a:pt x="0" y="378527"/>
                  </a:cubicBezTo>
                  <a:cubicBezTo>
                    <a:pt x="0" y="360680"/>
                    <a:pt x="7090" y="343564"/>
                    <a:pt x="19709" y="330945"/>
                  </a:cubicBezTo>
                  <a:lnTo>
                    <a:pt x="330945" y="19709"/>
                  </a:lnTo>
                  <a:cubicBezTo>
                    <a:pt x="343564" y="7090"/>
                    <a:pt x="360680" y="0"/>
                    <a:pt x="378527" y="0"/>
                  </a:cubicBezTo>
                  <a:cubicBezTo>
                    <a:pt x="396374" y="0"/>
                    <a:pt x="413490" y="7090"/>
                    <a:pt x="426109" y="19709"/>
                  </a:cubicBezTo>
                  <a:close/>
                </a:path>
              </a:pathLst>
            </a:custGeom>
            <a:blipFill>
              <a:blip r:embed="rId3"/>
              <a:stretch>
                <a:fillRect l="-25827" t="-519" r="-25827" b="-519"/>
              </a:stretch>
            </a:blipFill>
            <a:ln w="180975" cap="rnd">
              <a:solidFill>
                <a:srgbClr val="009954"/>
              </a:solidFill>
              <a:prstDash val="solid"/>
              <a:round/>
            </a:ln>
          </p:spPr>
        </p:sp>
      </p:grpSp>
      <p:grpSp>
        <p:nvGrpSpPr>
          <p:cNvPr name="Group 9" id="9"/>
          <p:cNvGrpSpPr/>
          <p:nvPr/>
        </p:nvGrpSpPr>
        <p:grpSpPr>
          <a:xfrm rot="0">
            <a:off x="-2111350" y="7521065"/>
            <a:ext cx="5177254" cy="5177254"/>
            <a:chOff x="0" y="0"/>
            <a:chExt cx="812800" cy="812800"/>
          </a:xfrm>
        </p:grpSpPr>
        <p:sp>
          <p:nvSpPr>
            <p:cNvPr name="Freeform 10" id="10"/>
            <p:cNvSpPr/>
            <p:nvPr/>
          </p:nvSpPr>
          <p:spPr>
            <a:xfrm flipH="false" flipV="false" rot="0">
              <a:off x="27873" y="27873"/>
              <a:ext cx="757054" cy="757054"/>
            </a:xfrm>
            <a:custGeom>
              <a:avLst/>
              <a:gdLst/>
              <a:ahLst/>
              <a:cxnLst/>
              <a:rect r="r" b="b" t="t" l="l"/>
              <a:pathLst>
                <a:path h="757054" w="757054">
                  <a:moveTo>
                    <a:pt x="426109" y="19709"/>
                  </a:moveTo>
                  <a:lnTo>
                    <a:pt x="737345" y="330945"/>
                  </a:lnTo>
                  <a:cubicBezTo>
                    <a:pt x="749964" y="343564"/>
                    <a:pt x="757054" y="360680"/>
                    <a:pt x="757054" y="378527"/>
                  </a:cubicBezTo>
                  <a:cubicBezTo>
                    <a:pt x="757054" y="396374"/>
                    <a:pt x="749964" y="413490"/>
                    <a:pt x="737345" y="426109"/>
                  </a:cubicBezTo>
                  <a:lnTo>
                    <a:pt x="426109" y="737345"/>
                  </a:lnTo>
                  <a:cubicBezTo>
                    <a:pt x="413490" y="749964"/>
                    <a:pt x="396374" y="757054"/>
                    <a:pt x="378527" y="757054"/>
                  </a:cubicBezTo>
                  <a:cubicBezTo>
                    <a:pt x="360680" y="757054"/>
                    <a:pt x="343564" y="749964"/>
                    <a:pt x="330945" y="737345"/>
                  </a:cubicBezTo>
                  <a:lnTo>
                    <a:pt x="19709" y="426109"/>
                  </a:lnTo>
                  <a:cubicBezTo>
                    <a:pt x="7090" y="413490"/>
                    <a:pt x="0" y="396374"/>
                    <a:pt x="0" y="378527"/>
                  </a:cubicBezTo>
                  <a:cubicBezTo>
                    <a:pt x="0" y="360680"/>
                    <a:pt x="7090" y="343564"/>
                    <a:pt x="19709" y="330945"/>
                  </a:cubicBezTo>
                  <a:lnTo>
                    <a:pt x="330945" y="19709"/>
                  </a:lnTo>
                  <a:cubicBezTo>
                    <a:pt x="343564" y="7090"/>
                    <a:pt x="360680" y="0"/>
                    <a:pt x="378527" y="0"/>
                  </a:cubicBezTo>
                  <a:cubicBezTo>
                    <a:pt x="396374" y="0"/>
                    <a:pt x="413490" y="7090"/>
                    <a:pt x="426109" y="19709"/>
                  </a:cubicBezTo>
                  <a:close/>
                </a:path>
              </a:pathLst>
            </a:custGeom>
            <a:blipFill>
              <a:blip r:embed="rId4"/>
              <a:stretch>
                <a:fillRect l="-25827" t="-519" r="-25827" b="-519"/>
              </a:stretch>
            </a:blipFill>
            <a:ln w="180975" cap="rnd">
              <a:solidFill>
                <a:srgbClr val="009954"/>
              </a:solidFill>
              <a:prstDash val="solid"/>
              <a:round/>
            </a:ln>
          </p:spPr>
        </p:sp>
      </p:grpSp>
      <p:grpSp>
        <p:nvGrpSpPr>
          <p:cNvPr name="Group 11" id="11"/>
          <p:cNvGrpSpPr/>
          <p:nvPr/>
        </p:nvGrpSpPr>
        <p:grpSpPr>
          <a:xfrm rot="0">
            <a:off x="8442975" y="5829901"/>
            <a:ext cx="2767419" cy="624424"/>
            <a:chOff x="0" y="0"/>
            <a:chExt cx="728868" cy="164457"/>
          </a:xfrm>
        </p:grpSpPr>
        <p:sp>
          <p:nvSpPr>
            <p:cNvPr name="Freeform 12" id="12"/>
            <p:cNvSpPr/>
            <p:nvPr/>
          </p:nvSpPr>
          <p:spPr>
            <a:xfrm flipH="false" flipV="false" rot="0">
              <a:off x="0" y="0"/>
              <a:ext cx="728868" cy="164457"/>
            </a:xfrm>
            <a:custGeom>
              <a:avLst/>
              <a:gdLst/>
              <a:ahLst/>
              <a:cxnLst/>
              <a:rect r="r" b="b" t="t" l="l"/>
              <a:pathLst>
                <a:path h="164457" w="728868">
                  <a:moveTo>
                    <a:pt x="82229" y="0"/>
                  </a:moveTo>
                  <a:lnTo>
                    <a:pt x="646639" y="0"/>
                  </a:lnTo>
                  <a:cubicBezTo>
                    <a:pt x="692053" y="0"/>
                    <a:pt x="728868" y="36815"/>
                    <a:pt x="728868" y="82229"/>
                  </a:cubicBezTo>
                  <a:lnTo>
                    <a:pt x="728868" y="82229"/>
                  </a:lnTo>
                  <a:cubicBezTo>
                    <a:pt x="728868" y="104037"/>
                    <a:pt x="720204" y="124952"/>
                    <a:pt x="704783" y="140373"/>
                  </a:cubicBezTo>
                  <a:cubicBezTo>
                    <a:pt x="689363" y="155794"/>
                    <a:pt x="668447" y="164457"/>
                    <a:pt x="646639" y="164457"/>
                  </a:cubicBezTo>
                  <a:lnTo>
                    <a:pt x="82229" y="164457"/>
                  </a:lnTo>
                  <a:cubicBezTo>
                    <a:pt x="36815" y="164457"/>
                    <a:pt x="0" y="127642"/>
                    <a:pt x="0" y="82229"/>
                  </a:cubicBezTo>
                  <a:lnTo>
                    <a:pt x="0" y="82229"/>
                  </a:lnTo>
                  <a:cubicBezTo>
                    <a:pt x="0" y="36815"/>
                    <a:pt x="36815" y="0"/>
                    <a:pt x="82229" y="0"/>
                  </a:cubicBezTo>
                  <a:close/>
                </a:path>
              </a:pathLst>
            </a:custGeom>
            <a:solidFill>
              <a:srgbClr val="009954"/>
            </a:solidFill>
          </p:spPr>
        </p:sp>
        <p:sp>
          <p:nvSpPr>
            <p:cNvPr name="TextBox 13" id="13"/>
            <p:cNvSpPr txBox="true"/>
            <p:nvPr/>
          </p:nvSpPr>
          <p:spPr>
            <a:xfrm>
              <a:off x="0" y="-38100"/>
              <a:ext cx="728868" cy="202557"/>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8442975" y="3487538"/>
            <a:ext cx="8778584" cy="1655962"/>
          </a:xfrm>
          <a:prstGeom prst="rect">
            <a:avLst/>
          </a:prstGeom>
        </p:spPr>
        <p:txBody>
          <a:bodyPr anchor="t" rtlCol="false" tIns="0" lIns="0" bIns="0" rIns="0">
            <a:spAutoFit/>
          </a:bodyPr>
          <a:lstStyle/>
          <a:p>
            <a:pPr algn="l">
              <a:lnSpc>
                <a:spcPts val="12256"/>
              </a:lnSpc>
            </a:pPr>
            <a:r>
              <a:rPr lang="en-US" sz="12766" spc="-651">
                <a:solidFill>
                  <a:srgbClr val="FFFFFF"/>
                </a:solidFill>
                <a:latin typeface="League Spartan"/>
                <a:ea typeface="League Spartan"/>
                <a:cs typeface="League Spartan"/>
                <a:sym typeface="League Spartan"/>
              </a:rPr>
              <a:t>PROJECT 3</a:t>
            </a:r>
          </a:p>
        </p:txBody>
      </p:sp>
      <p:sp>
        <p:nvSpPr>
          <p:cNvPr name="TextBox 15" id="15"/>
          <p:cNvSpPr txBox="true"/>
          <p:nvPr/>
        </p:nvSpPr>
        <p:spPr>
          <a:xfrm rot="0">
            <a:off x="8518456" y="5105400"/>
            <a:ext cx="8778584" cy="348023"/>
          </a:xfrm>
          <a:prstGeom prst="rect">
            <a:avLst/>
          </a:prstGeom>
        </p:spPr>
        <p:txBody>
          <a:bodyPr anchor="t" rtlCol="false" tIns="0" lIns="0" bIns="0" rIns="0">
            <a:spAutoFit/>
          </a:bodyPr>
          <a:lstStyle/>
          <a:p>
            <a:pPr algn="l">
              <a:lnSpc>
                <a:spcPts val="2867"/>
              </a:lnSpc>
            </a:pPr>
            <a:r>
              <a:rPr lang="en-US" b="true" sz="2048" spc="256">
                <a:solidFill>
                  <a:srgbClr val="FFFFFF"/>
                </a:solidFill>
                <a:latin typeface="Quicksand Bold"/>
                <a:ea typeface="Quicksand Bold"/>
                <a:cs typeface="Quicksand Bold"/>
                <a:sym typeface="Quicksand Bold"/>
              </a:rPr>
              <a:t>TECHNICAL SEO AUDIT AND OPTIMIZATION</a:t>
            </a:r>
          </a:p>
        </p:txBody>
      </p:sp>
      <p:sp>
        <p:nvSpPr>
          <p:cNvPr name="TextBox 16" id="16"/>
          <p:cNvSpPr txBox="true"/>
          <p:nvPr/>
        </p:nvSpPr>
        <p:spPr>
          <a:xfrm rot="0">
            <a:off x="8585538" y="5949052"/>
            <a:ext cx="2482293" cy="348023"/>
          </a:xfrm>
          <a:prstGeom prst="rect">
            <a:avLst/>
          </a:prstGeom>
        </p:spPr>
        <p:txBody>
          <a:bodyPr anchor="t" rtlCol="false" tIns="0" lIns="0" bIns="0" rIns="0">
            <a:spAutoFit/>
          </a:bodyPr>
          <a:lstStyle/>
          <a:p>
            <a:pPr algn="ctr">
              <a:lnSpc>
                <a:spcPts val="2867"/>
              </a:lnSpc>
            </a:pPr>
            <a:r>
              <a:rPr lang="en-US" b="true" sz="2048" spc="256">
                <a:solidFill>
                  <a:srgbClr val="FFFFFF"/>
                </a:solidFill>
                <a:latin typeface="Quicksand Bold"/>
                <a:ea typeface="Quicksand Bold"/>
                <a:cs typeface="Quicksand Bold"/>
                <a:sym typeface="Quicksand Bold"/>
              </a:rPr>
              <a:t>BY KRISH RANA</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479207" y="1780336"/>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Conclusion</a:t>
            </a:r>
          </a:p>
        </p:txBody>
      </p:sp>
      <p:sp>
        <p:nvSpPr>
          <p:cNvPr name="TextBox 6" id="6"/>
          <p:cNvSpPr txBox="true"/>
          <p:nvPr/>
        </p:nvSpPr>
        <p:spPr>
          <a:xfrm rot="0">
            <a:off x="1394243" y="3220225"/>
            <a:ext cx="15499515" cy="6731000"/>
          </a:xfrm>
          <a:prstGeom prst="rect">
            <a:avLst/>
          </a:prstGeom>
        </p:spPr>
        <p:txBody>
          <a:bodyPr anchor="t" rtlCol="false" tIns="0" lIns="0" bIns="0" rIns="0">
            <a:spAutoFit/>
          </a:bodyPr>
          <a:lstStyle/>
          <a:p>
            <a:pPr algn="l">
              <a:lnSpc>
                <a:spcPts val="4079"/>
              </a:lnSpc>
            </a:pPr>
            <a:r>
              <a:rPr lang="en-US" sz="2400">
                <a:solidFill>
                  <a:srgbClr val="FFFFFF">
                    <a:alpha val="71765"/>
                  </a:srgbClr>
                </a:solidFill>
                <a:latin typeface="Quicksand"/>
                <a:ea typeface="Quicksand"/>
                <a:cs typeface="Quicksand"/>
                <a:sym typeface="Quicksand"/>
              </a:rPr>
              <a:t>The technical SEO audit of the MyCaptain website indicates that the site has a modern design and secure HTTPS setup, but several technical factors are limiting its search engine performance. Key issues include slow page speed due to heavy images, large DOM size from repeated sections, missing structured data, and the lack of a clearly accessible XML sitemap.</a:t>
            </a:r>
          </a:p>
          <a:p>
            <a:pPr algn="l">
              <a:lnSpc>
                <a:spcPts val="4079"/>
              </a:lnSpc>
            </a:pPr>
          </a:p>
          <a:p>
            <a:pPr algn="l">
              <a:lnSpc>
                <a:spcPts val="4079"/>
              </a:lnSpc>
            </a:pPr>
            <a:r>
              <a:rPr lang="en-US" sz="2400">
                <a:solidFill>
                  <a:srgbClr val="FFFFFF">
                    <a:alpha val="71765"/>
                  </a:srgbClr>
                </a:solidFill>
                <a:latin typeface="Quicksand"/>
                <a:ea typeface="Quicksand"/>
                <a:cs typeface="Quicksand"/>
                <a:sym typeface="Quicksand"/>
              </a:rPr>
              <a:t>These technical problems can affect how efficiently search engines crawl, index, and rank the website, which may lead to lower organic visibility and traffic. By implementing the recommended solutions—such as optimizing images, improving Core Web Vitals, reducing unnecessary JavaScript, adding schema markup, and creating a proper sitemap—the site can achieve better performance and search rankings.</a:t>
            </a:r>
          </a:p>
          <a:p>
            <a:pPr algn="l">
              <a:lnSpc>
                <a:spcPts val="4079"/>
              </a:lnSpc>
            </a:pPr>
          </a:p>
          <a:p>
            <a:pPr algn="l">
              <a:lnSpc>
                <a:spcPts val="4079"/>
              </a:lnSpc>
            </a:pPr>
            <a:r>
              <a:rPr lang="en-US" sz="2400">
                <a:solidFill>
                  <a:srgbClr val="FFFFFF">
                    <a:alpha val="71765"/>
                  </a:srgbClr>
                </a:solidFill>
                <a:latin typeface="Quicksand"/>
                <a:ea typeface="Quicksand"/>
                <a:cs typeface="Quicksand"/>
                <a:sym typeface="Quicksand"/>
              </a:rPr>
              <a:t>Overall, with focused technical improvements, MyCaptain can enhance its website speed, crawlability, and indexability, resulting in a stronger technical foundation for long-term SEO growth.</a:t>
            </a:r>
          </a:p>
          <a:p>
            <a:pPr algn="l">
              <a:lnSpc>
                <a:spcPts val="4759"/>
              </a:lnSpc>
            </a:pPr>
          </a:p>
        </p:txBody>
      </p:sp>
      <p:sp>
        <p:nvSpPr>
          <p:cNvPr name="TextBox 7" id="7"/>
          <p:cNvSpPr txBox="true"/>
          <p:nvPr/>
        </p:nvSpPr>
        <p:spPr>
          <a:xfrm rot="0">
            <a:off x="1028700" y="1085850"/>
            <a:ext cx="2737675" cy="360394"/>
          </a:xfrm>
          <a:prstGeom prst="rect">
            <a:avLst/>
          </a:prstGeom>
        </p:spPr>
        <p:txBody>
          <a:bodyPr anchor="t" rtlCol="false" tIns="0" lIns="0" bIns="0" rIns="0">
            <a:spAutoFit/>
          </a:bodyPr>
          <a:lstStyle/>
          <a:p>
            <a:pPr algn="l">
              <a:lnSpc>
                <a:spcPts val="2650"/>
              </a:lnSpc>
            </a:pPr>
            <a:r>
              <a:rPr lang="en-US" sz="2761" spc="-140" b="true">
                <a:solidFill>
                  <a:srgbClr val="FFFFFF"/>
                </a:solidFill>
                <a:latin typeface="Quicksand Semi-Bold"/>
                <a:ea typeface="Quicksand Semi-Bold"/>
                <a:cs typeface="Quicksand Semi-Bold"/>
                <a:sym typeface="Quicksand Semi-Bold"/>
              </a:rPr>
              <a:t>Project - 3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844567" y="2184323"/>
            <a:ext cx="8765498" cy="1345992"/>
          </a:xfrm>
          <a:prstGeom prst="rect">
            <a:avLst/>
          </a:prstGeom>
        </p:spPr>
        <p:txBody>
          <a:bodyPr anchor="t" rtlCol="false" tIns="0" lIns="0" bIns="0" rIns="0">
            <a:spAutoFit/>
          </a:bodyPr>
          <a:lstStyle/>
          <a:p>
            <a:pPr algn="l">
              <a:lnSpc>
                <a:spcPts val="10463"/>
              </a:lnSpc>
            </a:pPr>
            <a:r>
              <a:rPr lang="en-US" sz="9426" spc="-480" b="true">
                <a:solidFill>
                  <a:srgbClr val="FFFFFF"/>
                </a:solidFill>
                <a:latin typeface="Quicksand Bold"/>
                <a:ea typeface="Quicksand Bold"/>
                <a:cs typeface="Quicksand Bold"/>
                <a:sym typeface="Quicksand Bold"/>
              </a:rPr>
              <a:t>Introduction</a:t>
            </a:r>
          </a:p>
        </p:txBody>
      </p:sp>
      <p:grpSp>
        <p:nvGrpSpPr>
          <p:cNvPr name="Group 6" id="6"/>
          <p:cNvGrpSpPr/>
          <p:nvPr/>
        </p:nvGrpSpPr>
        <p:grpSpPr>
          <a:xfrm rot="2618915">
            <a:off x="11506576" y="4200050"/>
            <a:ext cx="6563245" cy="11543232"/>
            <a:chOff x="0" y="0"/>
            <a:chExt cx="1728591" cy="3040193"/>
          </a:xfrm>
        </p:grpSpPr>
        <p:sp>
          <p:nvSpPr>
            <p:cNvPr name="Freeform 7" id="7"/>
            <p:cNvSpPr/>
            <p:nvPr/>
          </p:nvSpPr>
          <p:spPr>
            <a:xfrm flipH="false" flipV="false" rot="0">
              <a:off x="0" y="0"/>
              <a:ext cx="1728591" cy="3040193"/>
            </a:xfrm>
            <a:custGeom>
              <a:avLst/>
              <a:gdLst/>
              <a:ahLst/>
              <a:cxnLst/>
              <a:rect r="r" b="b" t="t" l="l"/>
              <a:pathLst>
                <a:path h="3040193" w="1728591">
                  <a:moveTo>
                    <a:pt x="37747" y="0"/>
                  </a:moveTo>
                  <a:lnTo>
                    <a:pt x="1690845" y="0"/>
                  </a:lnTo>
                  <a:cubicBezTo>
                    <a:pt x="1700856" y="0"/>
                    <a:pt x="1710457" y="3977"/>
                    <a:pt x="1717536" y="11056"/>
                  </a:cubicBezTo>
                  <a:cubicBezTo>
                    <a:pt x="1724614" y="18135"/>
                    <a:pt x="1728591" y="27736"/>
                    <a:pt x="1728591" y="37747"/>
                  </a:cubicBezTo>
                  <a:lnTo>
                    <a:pt x="1728591" y="3002446"/>
                  </a:lnTo>
                  <a:cubicBezTo>
                    <a:pt x="1728591" y="3012457"/>
                    <a:pt x="1724614" y="3022058"/>
                    <a:pt x="1717536" y="3029137"/>
                  </a:cubicBezTo>
                  <a:cubicBezTo>
                    <a:pt x="1710457" y="3036216"/>
                    <a:pt x="1700856" y="3040193"/>
                    <a:pt x="1690845" y="3040193"/>
                  </a:cubicBezTo>
                  <a:lnTo>
                    <a:pt x="37747" y="3040193"/>
                  </a:lnTo>
                  <a:cubicBezTo>
                    <a:pt x="27736" y="3040193"/>
                    <a:pt x="18135" y="3036216"/>
                    <a:pt x="11056" y="3029137"/>
                  </a:cubicBezTo>
                  <a:cubicBezTo>
                    <a:pt x="3977" y="3022058"/>
                    <a:pt x="0" y="3012457"/>
                    <a:pt x="0" y="3002446"/>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8" id="8"/>
            <p:cNvSpPr txBox="true"/>
            <p:nvPr/>
          </p:nvSpPr>
          <p:spPr>
            <a:xfrm>
              <a:off x="0" y="-38100"/>
              <a:ext cx="1728591" cy="3078293"/>
            </a:xfrm>
            <a:prstGeom prst="rect">
              <a:avLst/>
            </a:prstGeom>
          </p:spPr>
          <p:txBody>
            <a:bodyPr anchor="ctr" rtlCol="false" tIns="50800" lIns="50800" bIns="50800" rIns="50800"/>
            <a:lstStyle/>
            <a:p>
              <a:pPr algn="ctr">
                <a:lnSpc>
                  <a:spcPts val="2867"/>
                </a:lnSpc>
              </a:pPr>
            </a:p>
          </p:txBody>
        </p:sp>
      </p:grpSp>
      <p:sp>
        <p:nvSpPr>
          <p:cNvPr name="TextBox 9" id="9"/>
          <p:cNvSpPr txBox="true"/>
          <p:nvPr/>
        </p:nvSpPr>
        <p:spPr>
          <a:xfrm rot="0">
            <a:off x="1617797" y="4910646"/>
            <a:ext cx="11185812" cy="3057525"/>
          </a:xfrm>
          <a:prstGeom prst="rect">
            <a:avLst/>
          </a:prstGeom>
        </p:spPr>
        <p:txBody>
          <a:bodyPr anchor="t" rtlCol="false" tIns="0" lIns="0" bIns="0" rIns="0">
            <a:spAutoFit/>
          </a:bodyPr>
          <a:lstStyle/>
          <a:p>
            <a:pPr algn="l" marL="518160" indent="-259080" lvl="1">
              <a:lnSpc>
                <a:spcPts val="4079"/>
              </a:lnSpc>
              <a:spcBef>
                <a:spcPct val="0"/>
              </a:spcBef>
              <a:buFont typeface="Arial"/>
              <a:buChar char="•"/>
            </a:pPr>
            <a:r>
              <a:rPr lang="en-US" b="true" sz="2400">
                <a:solidFill>
                  <a:srgbClr val="FFFFFF">
                    <a:alpha val="71765"/>
                  </a:srgbClr>
                </a:solidFill>
                <a:latin typeface="Quicksand Bold"/>
                <a:ea typeface="Quicksand Bold"/>
                <a:cs typeface="Quicksand Bold"/>
                <a:sym typeface="Quicksand Bold"/>
              </a:rPr>
              <a:t>MyCaptain</a:t>
            </a:r>
            <a:r>
              <a:rPr lang="en-US" b="true" sz="2400" strike="noStrike" u="none">
                <a:solidFill>
                  <a:srgbClr val="FFFFFF">
                    <a:alpha val="71765"/>
                  </a:srgbClr>
                </a:solidFill>
                <a:latin typeface="Quicksand Bold"/>
                <a:ea typeface="Quicksand Bold"/>
                <a:cs typeface="Quicksand Bold"/>
                <a:sym typeface="Quicksand Bold"/>
              </a:rPr>
              <a:t> is an online learning platform offering career-oriented courses</a:t>
            </a:r>
          </a:p>
          <a:p>
            <a:pPr algn="l" marL="518160" indent="-259080" lvl="1">
              <a:lnSpc>
                <a:spcPts val="4079"/>
              </a:lnSpc>
              <a:spcBef>
                <a:spcPct val="0"/>
              </a:spcBef>
              <a:buFont typeface="Arial"/>
              <a:buChar char="•"/>
            </a:pPr>
            <a:r>
              <a:rPr lang="en-US" b="true" sz="2400" strike="noStrike" u="none">
                <a:solidFill>
                  <a:srgbClr val="FFFFFF">
                    <a:alpha val="71765"/>
                  </a:srgbClr>
                </a:solidFill>
                <a:latin typeface="Quicksand Bold"/>
                <a:ea typeface="Quicksand Bold"/>
                <a:cs typeface="Quicksand Bold"/>
                <a:sym typeface="Quicksand Bold"/>
              </a:rPr>
              <a:t>Technic</a:t>
            </a:r>
            <a:r>
              <a:rPr lang="en-US" b="true" sz="2400" strike="noStrike" u="none">
                <a:solidFill>
                  <a:srgbClr val="FFFFFF">
                    <a:alpha val="71765"/>
                  </a:srgbClr>
                </a:solidFill>
                <a:latin typeface="Quicksand Bold"/>
                <a:ea typeface="Quicksand Bold"/>
                <a:cs typeface="Quicksand Bold"/>
                <a:sym typeface="Quicksand Bold"/>
              </a:rPr>
              <a:t>a</a:t>
            </a:r>
            <a:r>
              <a:rPr lang="en-US" b="true" sz="2400" strike="noStrike" u="none">
                <a:solidFill>
                  <a:srgbClr val="FFFFFF">
                    <a:alpha val="71765"/>
                  </a:srgbClr>
                </a:solidFill>
                <a:latin typeface="Quicksand Bold"/>
                <a:ea typeface="Quicksand Bold"/>
                <a:cs typeface="Quicksand Bold"/>
                <a:sym typeface="Quicksand Bold"/>
              </a:rPr>
              <a:t>l</a:t>
            </a:r>
            <a:r>
              <a:rPr lang="en-US" b="true" sz="2400" strike="noStrike" u="none">
                <a:solidFill>
                  <a:srgbClr val="FFFFFF">
                    <a:alpha val="71765"/>
                  </a:srgbClr>
                </a:solidFill>
                <a:latin typeface="Quicksand Bold"/>
                <a:ea typeface="Quicksand Bold"/>
                <a:cs typeface="Quicksand Bold"/>
                <a:sym typeface="Quicksand Bold"/>
              </a:rPr>
              <a:t> SEO ensures that a website i</a:t>
            </a:r>
            <a:r>
              <a:rPr lang="en-US" b="true" sz="2400" strike="noStrike" u="none">
                <a:solidFill>
                  <a:srgbClr val="FFFFFF">
                    <a:alpha val="71765"/>
                  </a:srgbClr>
                </a:solidFill>
                <a:latin typeface="Quicksand Bold"/>
                <a:ea typeface="Quicksand Bold"/>
                <a:cs typeface="Quicksand Bold"/>
                <a:sym typeface="Quicksand Bold"/>
              </a:rPr>
              <a:t>s</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cr</a:t>
            </a:r>
            <a:r>
              <a:rPr lang="en-US" b="true" sz="2400" strike="noStrike" u="none">
                <a:solidFill>
                  <a:srgbClr val="FFFFFF">
                    <a:alpha val="71765"/>
                  </a:srgbClr>
                </a:solidFill>
                <a:latin typeface="Quicksand Bold"/>
                <a:ea typeface="Quicksand Bold"/>
                <a:cs typeface="Quicksand Bold"/>
                <a:sym typeface="Quicksand Bold"/>
              </a:rPr>
              <a:t>awlable, inde</a:t>
            </a:r>
            <a:r>
              <a:rPr lang="en-US" b="true" sz="2400" strike="noStrike" u="none">
                <a:solidFill>
                  <a:srgbClr val="FFFFFF">
                    <a:alpha val="71765"/>
                  </a:srgbClr>
                </a:solidFill>
                <a:latin typeface="Quicksand Bold"/>
                <a:ea typeface="Quicksand Bold"/>
                <a:cs typeface="Quicksand Bold"/>
                <a:sym typeface="Quicksand Bold"/>
              </a:rPr>
              <a:t>x</a:t>
            </a:r>
            <a:r>
              <a:rPr lang="en-US" b="true" sz="2400" strike="noStrike" u="none">
                <a:solidFill>
                  <a:srgbClr val="FFFFFF">
                    <a:alpha val="71765"/>
                  </a:srgbClr>
                </a:solidFill>
                <a:latin typeface="Quicksand Bold"/>
                <a:ea typeface="Quicksand Bold"/>
                <a:cs typeface="Quicksand Bold"/>
                <a:sym typeface="Quicksand Bold"/>
              </a:rPr>
              <a:t>able, and fast</a:t>
            </a:r>
          </a:p>
          <a:p>
            <a:pPr algn="l" marL="518160" indent="-259080" lvl="1">
              <a:lnSpc>
                <a:spcPts val="4079"/>
              </a:lnSpc>
              <a:spcBef>
                <a:spcPct val="0"/>
              </a:spcBef>
              <a:buFont typeface="Arial"/>
              <a:buChar char="•"/>
            </a:pPr>
            <a:r>
              <a:rPr lang="en-US" b="true" sz="2400" strike="noStrike" u="none">
                <a:solidFill>
                  <a:srgbClr val="FFFFFF">
                    <a:alpha val="71765"/>
                  </a:srgbClr>
                </a:solidFill>
                <a:latin typeface="Quicksand Bold"/>
                <a:ea typeface="Quicksand Bold"/>
                <a:cs typeface="Quicksand Bold"/>
                <a:sym typeface="Quicksand Bold"/>
              </a:rPr>
              <a:t>A technical audit was conducted to ide</a:t>
            </a:r>
            <a:r>
              <a:rPr lang="en-US" b="true" sz="2400" strike="noStrike" u="none">
                <a:solidFill>
                  <a:srgbClr val="FFFFFF">
                    <a:alpha val="71765"/>
                  </a:srgbClr>
                </a:solidFill>
                <a:latin typeface="Quicksand Bold"/>
                <a:ea typeface="Quicksand Bold"/>
                <a:cs typeface="Quicksand Bold"/>
                <a:sym typeface="Quicksand Bold"/>
              </a:rPr>
              <a:t>n</a:t>
            </a:r>
            <a:r>
              <a:rPr lang="en-US" b="true" sz="2400" strike="noStrike" u="none">
                <a:solidFill>
                  <a:srgbClr val="FFFFFF">
                    <a:alpha val="71765"/>
                  </a:srgbClr>
                </a:solidFill>
                <a:latin typeface="Quicksand Bold"/>
                <a:ea typeface="Quicksand Bold"/>
                <a:cs typeface="Quicksand Bold"/>
                <a:sym typeface="Quicksand Bold"/>
              </a:rPr>
              <a:t>t</a:t>
            </a:r>
            <a:r>
              <a:rPr lang="en-US" b="true" sz="2400" strike="noStrike" u="none">
                <a:solidFill>
                  <a:srgbClr val="FFFFFF">
                    <a:alpha val="71765"/>
                  </a:srgbClr>
                </a:solidFill>
                <a:latin typeface="Quicksand Bold"/>
                <a:ea typeface="Quicksand Bold"/>
                <a:cs typeface="Quicksand Bold"/>
                <a:sym typeface="Quicksand Bold"/>
              </a:rPr>
              <a:t>ify issu</a:t>
            </a:r>
            <a:r>
              <a:rPr lang="en-US" b="true" sz="2400" strike="noStrike" u="none">
                <a:solidFill>
                  <a:srgbClr val="FFFFFF">
                    <a:alpha val="71765"/>
                  </a:srgbClr>
                </a:solidFill>
                <a:latin typeface="Quicksand Bold"/>
                <a:ea typeface="Quicksand Bold"/>
                <a:cs typeface="Quicksand Bold"/>
                <a:sym typeface="Quicksand Bold"/>
              </a:rPr>
              <a:t>es affecting search perfo</a:t>
            </a:r>
            <a:r>
              <a:rPr lang="en-US" b="true" sz="2400" strike="noStrike" u="none">
                <a:solidFill>
                  <a:srgbClr val="FFFFFF">
                    <a:alpha val="71765"/>
                  </a:srgbClr>
                </a:solidFill>
                <a:latin typeface="Quicksand Bold"/>
                <a:ea typeface="Quicksand Bold"/>
                <a:cs typeface="Quicksand Bold"/>
                <a:sym typeface="Quicksand Bold"/>
              </a:rPr>
              <a:t>r</a:t>
            </a:r>
            <a:r>
              <a:rPr lang="en-US" b="true" sz="2400" strike="noStrike" u="none">
                <a:solidFill>
                  <a:srgbClr val="FFFFFF">
                    <a:alpha val="71765"/>
                  </a:srgbClr>
                </a:solidFill>
                <a:latin typeface="Quicksand Bold"/>
                <a:ea typeface="Quicksand Bold"/>
                <a:cs typeface="Quicksand Bold"/>
                <a:sym typeface="Quicksand Bold"/>
              </a:rPr>
              <a:t>m</a:t>
            </a:r>
            <a:r>
              <a:rPr lang="en-US" b="true" sz="2400" strike="noStrike" u="none">
                <a:solidFill>
                  <a:srgbClr val="FFFFFF">
                    <a:alpha val="71765"/>
                  </a:srgbClr>
                </a:solidFill>
                <a:latin typeface="Quicksand Bold"/>
                <a:ea typeface="Quicksand Bold"/>
                <a:cs typeface="Quicksand Bold"/>
                <a:sym typeface="Quicksand Bold"/>
              </a:rPr>
              <a:t>anc</a:t>
            </a:r>
            <a:r>
              <a:rPr lang="en-US" b="true" sz="2400" strike="noStrike" u="none">
                <a:solidFill>
                  <a:srgbClr val="FFFFFF">
                    <a:alpha val="71765"/>
                  </a:srgbClr>
                </a:solidFill>
                <a:latin typeface="Quicksand Bold"/>
                <a:ea typeface="Quicksand Bold"/>
                <a:cs typeface="Quicksand Bold"/>
                <a:sym typeface="Quicksand Bold"/>
              </a:rPr>
              <a:t>e </a:t>
            </a:r>
            <a:r>
              <a:rPr lang="en-US" b="true" sz="2400" strike="noStrike" u="none">
                <a:solidFill>
                  <a:srgbClr val="FFFFFF">
                    <a:alpha val="71765"/>
                  </a:srgbClr>
                </a:solidFill>
                <a:latin typeface="Quicksand Bold"/>
                <a:ea typeface="Quicksand Bold"/>
                <a:cs typeface="Quicksand Bold"/>
                <a:sym typeface="Quicksand Bold"/>
              </a:rPr>
              <a:t>and</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u</a:t>
            </a:r>
            <a:r>
              <a:rPr lang="en-US" b="true" sz="2400" strike="noStrike" u="none">
                <a:solidFill>
                  <a:srgbClr val="FFFFFF">
                    <a:alpha val="71765"/>
                  </a:srgbClr>
                </a:solidFill>
                <a:latin typeface="Quicksand Bold"/>
                <a:ea typeface="Quicksand Bold"/>
                <a:cs typeface="Quicksand Bold"/>
                <a:sym typeface="Quicksand Bold"/>
              </a:rPr>
              <a:t>se</a:t>
            </a:r>
            <a:r>
              <a:rPr lang="en-US" b="true" sz="2400" strike="noStrike" u="none">
                <a:solidFill>
                  <a:srgbClr val="FFFFFF">
                    <a:alpha val="71765"/>
                  </a:srgbClr>
                </a:solidFill>
                <a:latin typeface="Quicksand Bold"/>
                <a:ea typeface="Quicksand Bold"/>
                <a:cs typeface="Quicksand Bold"/>
                <a:sym typeface="Quicksand Bold"/>
              </a:rPr>
              <a:t>r</a:t>
            </a:r>
            <a:r>
              <a:rPr lang="en-US" b="true" sz="2400" strike="noStrike" u="none">
                <a:solidFill>
                  <a:srgbClr val="FFFFFF">
                    <a:alpha val="71765"/>
                  </a:srgbClr>
                </a:solidFill>
                <a:latin typeface="Quicksand Bold"/>
                <a:ea typeface="Quicksand Bold"/>
                <a:cs typeface="Quicksand Bold"/>
                <a:sym typeface="Quicksand Bold"/>
              </a:rPr>
              <a:t> e</a:t>
            </a:r>
            <a:r>
              <a:rPr lang="en-US" b="true" sz="2400" strike="noStrike" u="none">
                <a:solidFill>
                  <a:srgbClr val="FFFFFF">
                    <a:alpha val="71765"/>
                  </a:srgbClr>
                </a:solidFill>
                <a:latin typeface="Quicksand Bold"/>
                <a:ea typeface="Quicksand Bold"/>
                <a:cs typeface="Quicksand Bold"/>
                <a:sym typeface="Quicksand Bold"/>
              </a:rPr>
              <a:t>xp</a:t>
            </a:r>
            <a:r>
              <a:rPr lang="en-US" b="true" sz="2400" strike="noStrike" u="none">
                <a:solidFill>
                  <a:srgbClr val="FFFFFF">
                    <a:alpha val="71765"/>
                  </a:srgbClr>
                </a:solidFill>
                <a:latin typeface="Quicksand Bold"/>
                <a:ea typeface="Quicksand Bold"/>
                <a:cs typeface="Quicksand Bold"/>
                <a:sym typeface="Quicksand Bold"/>
              </a:rPr>
              <a:t>e</a:t>
            </a:r>
            <a:r>
              <a:rPr lang="en-US" b="true" sz="2400" strike="noStrike" u="none">
                <a:solidFill>
                  <a:srgbClr val="FFFFFF">
                    <a:alpha val="71765"/>
                  </a:srgbClr>
                </a:solidFill>
                <a:latin typeface="Quicksand Bold"/>
                <a:ea typeface="Quicksand Bold"/>
                <a:cs typeface="Quicksand Bold"/>
                <a:sym typeface="Quicksand Bold"/>
              </a:rPr>
              <a:t>ri</a:t>
            </a:r>
            <a:r>
              <a:rPr lang="en-US" b="true" sz="2400" strike="noStrike" u="none">
                <a:solidFill>
                  <a:srgbClr val="FFFFFF">
                    <a:alpha val="71765"/>
                  </a:srgbClr>
                </a:solidFill>
                <a:latin typeface="Quicksand Bold"/>
                <a:ea typeface="Quicksand Bold"/>
                <a:cs typeface="Quicksand Bold"/>
                <a:sym typeface="Quicksand Bold"/>
              </a:rPr>
              <a:t>en</a:t>
            </a:r>
            <a:r>
              <a:rPr lang="en-US" b="true" sz="2400" strike="noStrike" u="none">
                <a:solidFill>
                  <a:srgbClr val="FFFFFF">
                    <a:alpha val="71765"/>
                  </a:srgbClr>
                </a:solidFill>
                <a:latin typeface="Quicksand Bold"/>
                <a:ea typeface="Quicksand Bold"/>
                <a:cs typeface="Quicksand Bold"/>
                <a:sym typeface="Quicksand Bold"/>
              </a:rPr>
              <a:t>ce</a:t>
            </a:r>
          </a:p>
          <a:p>
            <a:pPr algn="l" marL="0" indent="0" lvl="0">
              <a:lnSpc>
                <a:spcPts val="4079"/>
              </a:lnSpc>
              <a:spcBef>
                <a:spcPct val="0"/>
              </a:spcBef>
            </a:pPr>
          </a:p>
        </p:txBody>
      </p:sp>
      <p:sp>
        <p:nvSpPr>
          <p:cNvPr name="TextBox 10" id="10"/>
          <p:cNvSpPr txBox="true"/>
          <p:nvPr/>
        </p:nvSpPr>
        <p:spPr>
          <a:xfrm rot="0">
            <a:off x="1028700" y="1085850"/>
            <a:ext cx="2737675" cy="360394"/>
          </a:xfrm>
          <a:prstGeom prst="rect">
            <a:avLst/>
          </a:prstGeom>
        </p:spPr>
        <p:txBody>
          <a:bodyPr anchor="t" rtlCol="false" tIns="0" lIns="0" bIns="0" rIns="0">
            <a:spAutoFit/>
          </a:bodyPr>
          <a:lstStyle/>
          <a:p>
            <a:pPr algn="l">
              <a:lnSpc>
                <a:spcPts val="2650"/>
              </a:lnSpc>
            </a:pPr>
            <a:r>
              <a:rPr lang="en-US" sz="2761" spc="-140" b="true">
                <a:solidFill>
                  <a:srgbClr val="FFFFFF"/>
                </a:solidFill>
                <a:latin typeface="Quicksand Semi-Bold"/>
                <a:ea typeface="Quicksand Semi-Bold"/>
                <a:cs typeface="Quicksand Semi-Bold"/>
                <a:sym typeface="Quicksand Semi-Bold"/>
              </a:rPr>
              <a:t>Project - 3</a:t>
            </a:r>
          </a:p>
        </p:txBody>
      </p:sp>
      <p:sp>
        <p:nvSpPr>
          <p:cNvPr name="TextBox 11" id="11"/>
          <p:cNvSpPr txBox="true"/>
          <p:nvPr/>
        </p:nvSpPr>
        <p:spPr>
          <a:xfrm rot="0">
            <a:off x="1844567" y="3950933"/>
            <a:ext cx="8778584" cy="348023"/>
          </a:xfrm>
          <a:prstGeom prst="rect">
            <a:avLst/>
          </a:prstGeom>
        </p:spPr>
        <p:txBody>
          <a:bodyPr anchor="t" rtlCol="false" tIns="0" lIns="0" bIns="0" rIns="0">
            <a:spAutoFit/>
          </a:bodyPr>
          <a:lstStyle/>
          <a:p>
            <a:pPr algn="l">
              <a:lnSpc>
                <a:spcPts val="2867"/>
              </a:lnSpc>
            </a:pPr>
            <a:r>
              <a:rPr lang="en-US" b="true" sz="2048" spc="256">
                <a:solidFill>
                  <a:srgbClr val="FFFFFF"/>
                </a:solidFill>
                <a:latin typeface="Quicksand Bold"/>
                <a:ea typeface="Quicksand Bold"/>
                <a:cs typeface="Quicksand Bold"/>
                <a:sym typeface="Quicksand Bold"/>
              </a:rPr>
              <a:t>TECHNICAL SEO AUDIT AND OPTIMIZATION</a:t>
            </a:r>
          </a:p>
        </p:txBody>
      </p:sp>
      <p:grpSp>
        <p:nvGrpSpPr>
          <p:cNvPr name="Group 12" id="12"/>
          <p:cNvGrpSpPr/>
          <p:nvPr/>
        </p:nvGrpSpPr>
        <p:grpSpPr>
          <a:xfrm rot="0">
            <a:off x="13281708" y="1028700"/>
            <a:ext cx="3977592" cy="39775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a:ln w="104775" cap="sq">
              <a:solidFill>
                <a:srgbClr val="009954"/>
              </a:solidFill>
              <a:prstDash val="solid"/>
              <a:miter/>
            </a:ln>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844567" y="2184323"/>
            <a:ext cx="8765498" cy="1345992"/>
          </a:xfrm>
          <a:prstGeom prst="rect">
            <a:avLst/>
          </a:prstGeom>
        </p:spPr>
        <p:txBody>
          <a:bodyPr anchor="t" rtlCol="false" tIns="0" lIns="0" bIns="0" rIns="0">
            <a:spAutoFit/>
          </a:bodyPr>
          <a:lstStyle/>
          <a:p>
            <a:pPr algn="l">
              <a:lnSpc>
                <a:spcPts val="10463"/>
              </a:lnSpc>
            </a:pPr>
            <a:r>
              <a:rPr lang="en-US" sz="9426" spc="-480" b="true">
                <a:solidFill>
                  <a:srgbClr val="FFFFFF"/>
                </a:solidFill>
                <a:latin typeface="Quicksand Bold"/>
                <a:ea typeface="Quicksand Bold"/>
                <a:cs typeface="Quicksand Bold"/>
                <a:sym typeface="Quicksand Bold"/>
              </a:rPr>
              <a:t>Our Objectives</a:t>
            </a:r>
          </a:p>
        </p:txBody>
      </p:sp>
      <p:grpSp>
        <p:nvGrpSpPr>
          <p:cNvPr name="Group 6" id="6"/>
          <p:cNvGrpSpPr/>
          <p:nvPr/>
        </p:nvGrpSpPr>
        <p:grpSpPr>
          <a:xfrm rot="2618915">
            <a:off x="11506576" y="4200050"/>
            <a:ext cx="6563245" cy="11543232"/>
            <a:chOff x="0" y="0"/>
            <a:chExt cx="1728591" cy="3040193"/>
          </a:xfrm>
        </p:grpSpPr>
        <p:sp>
          <p:nvSpPr>
            <p:cNvPr name="Freeform 7" id="7"/>
            <p:cNvSpPr/>
            <p:nvPr/>
          </p:nvSpPr>
          <p:spPr>
            <a:xfrm flipH="false" flipV="false" rot="0">
              <a:off x="0" y="0"/>
              <a:ext cx="1728591" cy="3040193"/>
            </a:xfrm>
            <a:custGeom>
              <a:avLst/>
              <a:gdLst/>
              <a:ahLst/>
              <a:cxnLst/>
              <a:rect r="r" b="b" t="t" l="l"/>
              <a:pathLst>
                <a:path h="3040193" w="1728591">
                  <a:moveTo>
                    <a:pt x="37747" y="0"/>
                  </a:moveTo>
                  <a:lnTo>
                    <a:pt x="1690845" y="0"/>
                  </a:lnTo>
                  <a:cubicBezTo>
                    <a:pt x="1700856" y="0"/>
                    <a:pt x="1710457" y="3977"/>
                    <a:pt x="1717536" y="11056"/>
                  </a:cubicBezTo>
                  <a:cubicBezTo>
                    <a:pt x="1724614" y="18135"/>
                    <a:pt x="1728591" y="27736"/>
                    <a:pt x="1728591" y="37747"/>
                  </a:cubicBezTo>
                  <a:lnTo>
                    <a:pt x="1728591" y="3002446"/>
                  </a:lnTo>
                  <a:cubicBezTo>
                    <a:pt x="1728591" y="3012457"/>
                    <a:pt x="1724614" y="3022058"/>
                    <a:pt x="1717536" y="3029137"/>
                  </a:cubicBezTo>
                  <a:cubicBezTo>
                    <a:pt x="1710457" y="3036216"/>
                    <a:pt x="1700856" y="3040193"/>
                    <a:pt x="1690845" y="3040193"/>
                  </a:cubicBezTo>
                  <a:lnTo>
                    <a:pt x="37747" y="3040193"/>
                  </a:lnTo>
                  <a:cubicBezTo>
                    <a:pt x="27736" y="3040193"/>
                    <a:pt x="18135" y="3036216"/>
                    <a:pt x="11056" y="3029137"/>
                  </a:cubicBezTo>
                  <a:cubicBezTo>
                    <a:pt x="3977" y="3022058"/>
                    <a:pt x="0" y="3012457"/>
                    <a:pt x="0" y="3002446"/>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8" id="8"/>
            <p:cNvSpPr txBox="true"/>
            <p:nvPr/>
          </p:nvSpPr>
          <p:spPr>
            <a:xfrm>
              <a:off x="0" y="-38100"/>
              <a:ext cx="1728591" cy="3078293"/>
            </a:xfrm>
            <a:prstGeom prst="rect">
              <a:avLst/>
            </a:prstGeom>
          </p:spPr>
          <p:txBody>
            <a:bodyPr anchor="ctr" rtlCol="false" tIns="50800" lIns="50800" bIns="50800" rIns="50800"/>
            <a:lstStyle/>
            <a:p>
              <a:pPr algn="ctr">
                <a:lnSpc>
                  <a:spcPts val="2867"/>
                </a:lnSpc>
              </a:pPr>
            </a:p>
          </p:txBody>
        </p:sp>
      </p:grpSp>
      <p:sp>
        <p:nvSpPr>
          <p:cNvPr name="TextBox 9" id="9"/>
          <p:cNvSpPr txBox="true"/>
          <p:nvPr/>
        </p:nvSpPr>
        <p:spPr>
          <a:xfrm rot="0">
            <a:off x="1844567" y="4054190"/>
            <a:ext cx="10381808" cy="460057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FFFFFF">
                    <a:alpha val="71765"/>
                  </a:srgbClr>
                </a:solidFill>
                <a:latin typeface="Quicksand Bold"/>
                <a:ea typeface="Quicksand Bold"/>
                <a:cs typeface="Quicksand Bold"/>
                <a:sym typeface="Quicksand Bold"/>
              </a:rPr>
              <a:t>Improve webs</a:t>
            </a:r>
            <a:r>
              <a:rPr lang="en-US" b="true" sz="2400" strike="noStrike" u="none">
                <a:solidFill>
                  <a:srgbClr val="FFFFFF">
                    <a:alpha val="71765"/>
                  </a:srgbClr>
                </a:solidFill>
                <a:latin typeface="Quicksand Bold"/>
                <a:ea typeface="Quicksand Bold"/>
                <a:cs typeface="Quicksand Bold"/>
                <a:sym typeface="Quicksand Bold"/>
              </a:rPr>
              <a:t>ite speed and performance</a:t>
            </a:r>
          </a:p>
          <a:p>
            <a:pPr algn="l">
              <a:lnSpc>
                <a:spcPts val="4079"/>
              </a:lnSpc>
            </a:pPr>
          </a:p>
          <a:p>
            <a:pPr algn="l" marL="518160" indent="-259080" lvl="1">
              <a:lnSpc>
                <a:spcPts val="4079"/>
              </a:lnSpc>
              <a:buFont typeface="Arial"/>
              <a:buChar char="•"/>
            </a:pPr>
            <a:r>
              <a:rPr lang="en-US" b="true" sz="2400" strike="noStrike" u="none">
                <a:solidFill>
                  <a:srgbClr val="FFFFFF">
                    <a:alpha val="71765"/>
                  </a:srgbClr>
                </a:solidFill>
                <a:latin typeface="Quicksand Bold"/>
                <a:ea typeface="Quicksand Bold"/>
                <a:cs typeface="Quicksand Bold"/>
                <a:sym typeface="Quicksand Bold"/>
              </a:rPr>
              <a:t>Fix crawl errors and indexing issues</a:t>
            </a:r>
          </a:p>
          <a:p>
            <a:pPr algn="l">
              <a:lnSpc>
                <a:spcPts val="4079"/>
              </a:lnSpc>
            </a:pPr>
          </a:p>
          <a:p>
            <a:pPr algn="l" marL="518160" indent="-259080" lvl="1">
              <a:lnSpc>
                <a:spcPts val="4079"/>
              </a:lnSpc>
              <a:buFont typeface="Arial"/>
              <a:buChar char="•"/>
            </a:pPr>
            <a:r>
              <a:rPr lang="en-US" b="true" sz="2400" strike="noStrike" u="none">
                <a:solidFill>
                  <a:srgbClr val="FFFFFF">
                    <a:alpha val="71765"/>
                  </a:srgbClr>
                </a:solidFill>
                <a:latin typeface="Quicksand Bold"/>
                <a:ea typeface="Quicksand Bold"/>
                <a:cs typeface="Quicksand Bold"/>
                <a:sym typeface="Quicksand Bold"/>
              </a:rPr>
              <a:t>Ensure mobile-friendliness</a:t>
            </a:r>
          </a:p>
          <a:p>
            <a:pPr algn="l">
              <a:lnSpc>
                <a:spcPts val="4079"/>
              </a:lnSpc>
            </a:pPr>
          </a:p>
          <a:p>
            <a:pPr algn="l" marL="518160" indent="-259080" lvl="1">
              <a:lnSpc>
                <a:spcPts val="4079"/>
              </a:lnSpc>
              <a:buFont typeface="Arial"/>
              <a:buChar char="•"/>
            </a:pPr>
            <a:r>
              <a:rPr lang="en-US" b="true" sz="2400" strike="noStrike" u="none">
                <a:solidFill>
                  <a:srgbClr val="FFFFFF">
                    <a:alpha val="71765"/>
                  </a:srgbClr>
                </a:solidFill>
                <a:latin typeface="Quicksand Bold"/>
                <a:ea typeface="Quicksand Bold"/>
                <a:cs typeface="Quicksand Bold"/>
                <a:sym typeface="Quicksand Bold"/>
              </a:rPr>
              <a:t>Optimize technical elements for better search engine rankings</a:t>
            </a:r>
          </a:p>
          <a:p>
            <a:pPr algn="l">
              <a:lnSpc>
                <a:spcPts val="4079"/>
              </a:lnSpc>
            </a:pPr>
          </a:p>
          <a:p>
            <a:pPr algn="l">
              <a:lnSpc>
                <a:spcPts val="4079"/>
              </a:lnSpc>
            </a:pPr>
          </a:p>
        </p:txBody>
      </p:sp>
      <p:sp>
        <p:nvSpPr>
          <p:cNvPr name="TextBox 10" id="10"/>
          <p:cNvSpPr txBox="true"/>
          <p:nvPr/>
        </p:nvSpPr>
        <p:spPr>
          <a:xfrm rot="0">
            <a:off x="1028700" y="1085850"/>
            <a:ext cx="2737675" cy="360394"/>
          </a:xfrm>
          <a:prstGeom prst="rect">
            <a:avLst/>
          </a:prstGeom>
        </p:spPr>
        <p:txBody>
          <a:bodyPr anchor="t" rtlCol="false" tIns="0" lIns="0" bIns="0" rIns="0">
            <a:spAutoFit/>
          </a:bodyPr>
          <a:lstStyle/>
          <a:p>
            <a:pPr algn="l">
              <a:lnSpc>
                <a:spcPts val="2650"/>
              </a:lnSpc>
            </a:pPr>
            <a:r>
              <a:rPr lang="en-US" sz="2761" spc="-140" b="true">
                <a:solidFill>
                  <a:srgbClr val="FFFFFF"/>
                </a:solidFill>
                <a:latin typeface="Quicksand Semi-Bold"/>
                <a:ea typeface="Quicksand Semi-Bold"/>
                <a:cs typeface="Quicksand Semi-Bold"/>
                <a:sym typeface="Quicksand Semi-Bold"/>
              </a:rPr>
              <a:t>Project - 3</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844567" y="2184323"/>
            <a:ext cx="9466425" cy="1345992"/>
          </a:xfrm>
          <a:prstGeom prst="rect">
            <a:avLst/>
          </a:prstGeom>
        </p:spPr>
        <p:txBody>
          <a:bodyPr anchor="t" rtlCol="false" tIns="0" lIns="0" bIns="0" rIns="0">
            <a:spAutoFit/>
          </a:bodyPr>
          <a:lstStyle/>
          <a:p>
            <a:pPr algn="l">
              <a:lnSpc>
                <a:spcPts val="10463"/>
              </a:lnSpc>
            </a:pPr>
            <a:r>
              <a:rPr lang="en-US" sz="9426" spc="-480" b="true">
                <a:solidFill>
                  <a:srgbClr val="FFFFFF"/>
                </a:solidFill>
                <a:latin typeface="Quicksand Bold"/>
                <a:ea typeface="Quicksand Bold"/>
                <a:cs typeface="Quicksand Bold"/>
                <a:sym typeface="Quicksand Bold"/>
              </a:rPr>
              <a:t>Techniques Used</a:t>
            </a:r>
          </a:p>
        </p:txBody>
      </p:sp>
      <p:grpSp>
        <p:nvGrpSpPr>
          <p:cNvPr name="Group 6" id="6"/>
          <p:cNvGrpSpPr/>
          <p:nvPr/>
        </p:nvGrpSpPr>
        <p:grpSpPr>
          <a:xfrm rot="2618915">
            <a:off x="11506576" y="4200050"/>
            <a:ext cx="6563245" cy="11543232"/>
            <a:chOff x="0" y="0"/>
            <a:chExt cx="1728591" cy="3040193"/>
          </a:xfrm>
        </p:grpSpPr>
        <p:sp>
          <p:nvSpPr>
            <p:cNvPr name="Freeform 7" id="7"/>
            <p:cNvSpPr/>
            <p:nvPr/>
          </p:nvSpPr>
          <p:spPr>
            <a:xfrm flipH="false" flipV="false" rot="0">
              <a:off x="0" y="0"/>
              <a:ext cx="1728591" cy="3040193"/>
            </a:xfrm>
            <a:custGeom>
              <a:avLst/>
              <a:gdLst/>
              <a:ahLst/>
              <a:cxnLst/>
              <a:rect r="r" b="b" t="t" l="l"/>
              <a:pathLst>
                <a:path h="3040193" w="1728591">
                  <a:moveTo>
                    <a:pt x="37747" y="0"/>
                  </a:moveTo>
                  <a:lnTo>
                    <a:pt x="1690845" y="0"/>
                  </a:lnTo>
                  <a:cubicBezTo>
                    <a:pt x="1700856" y="0"/>
                    <a:pt x="1710457" y="3977"/>
                    <a:pt x="1717536" y="11056"/>
                  </a:cubicBezTo>
                  <a:cubicBezTo>
                    <a:pt x="1724614" y="18135"/>
                    <a:pt x="1728591" y="27736"/>
                    <a:pt x="1728591" y="37747"/>
                  </a:cubicBezTo>
                  <a:lnTo>
                    <a:pt x="1728591" y="3002446"/>
                  </a:lnTo>
                  <a:cubicBezTo>
                    <a:pt x="1728591" y="3012457"/>
                    <a:pt x="1724614" y="3022058"/>
                    <a:pt x="1717536" y="3029137"/>
                  </a:cubicBezTo>
                  <a:cubicBezTo>
                    <a:pt x="1710457" y="3036216"/>
                    <a:pt x="1700856" y="3040193"/>
                    <a:pt x="1690845" y="3040193"/>
                  </a:cubicBezTo>
                  <a:lnTo>
                    <a:pt x="37747" y="3040193"/>
                  </a:lnTo>
                  <a:cubicBezTo>
                    <a:pt x="27736" y="3040193"/>
                    <a:pt x="18135" y="3036216"/>
                    <a:pt x="11056" y="3029137"/>
                  </a:cubicBezTo>
                  <a:cubicBezTo>
                    <a:pt x="3977" y="3022058"/>
                    <a:pt x="0" y="3012457"/>
                    <a:pt x="0" y="3002446"/>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8" id="8"/>
            <p:cNvSpPr txBox="true"/>
            <p:nvPr/>
          </p:nvSpPr>
          <p:spPr>
            <a:xfrm>
              <a:off x="0" y="-38100"/>
              <a:ext cx="1728591" cy="3078293"/>
            </a:xfrm>
            <a:prstGeom prst="rect">
              <a:avLst/>
            </a:prstGeom>
          </p:spPr>
          <p:txBody>
            <a:bodyPr anchor="ctr" rtlCol="false" tIns="50800" lIns="50800" bIns="50800" rIns="50800"/>
            <a:lstStyle/>
            <a:p>
              <a:pPr algn="ctr">
                <a:lnSpc>
                  <a:spcPts val="2867"/>
                </a:lnSpc>
              </a:pPr>
            </a:p>
          </p:txBody>
        </p:sp>
      </p:grpSp>
      <p:sp>
        <p:nvSpPr>
          <p:cNvPr name="TextBox 9" id="9"/>
          <p:cNvSpPr txBox="true"/>
          <p:nvPr/>
        </p:nvSpPr>
        <p:spPr>
          <a:xfrm rot="0">
            <a:off x="1844567" y="4054190"/>
            <a:ext cx="10381808" cy="460057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FFFFFF">
                    <a:alpha val="71765"/>
                  </a:srgbClr>
                </a:solidFill>
                <a:latin typeface="Quicksand Bold"/>
                <a:ea typeface="Quicksand Bold"/>
                <a:cs typeface="Quicksand Bold"/>
                <a:sym typeface="Quicksand Bold"/>
              </a:rPr>
              <a:t>Webs</a:t>
            </a:r>
            <a:r>
              <a:rPr lang="en-US" b="true" sz="2400" strike="noStrike" u="none">
                <a:solidFill>
                  <a:srgbClr val="FFFFFF">
                    <a:alpha val="71765"/>
                  </a:srgbClr>
                </a:solidFill>
                <a:latin typeface="Quicksand Bold"/>
                <a:ea typeface="Quicksand Bold"/>
                <a:cs typeface="Quicksand Bold"/>
                <a:sym typeface="Quicksand Bold"/>
              </a:rPr>
              <a:t>ite Speed Analysis</a:t>
            </a:r>
          </a:p>
          <a:p>
            <a:pPr algn="l">
              <a:lnSpc>
                <a:spcPts val="4079"/>
              </a:lnSpc>
            </a:pP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Checked loading time using PageSpeed tools</a:t>
            </a:r>
          </a:p>
          <a:p>
            <a:pPr algn="l">
              <a:lnSpc>
                <a:spcPts val="4079"/>
              </a:lnSpc>
            </a:pP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Identified heavy images and scripts</a:t>
            </a:r>
          </a:p>
          <a:p>
            <a:pPr algn="l">
              <a:lnSpc>
                <a:spcPts val="4079"/>
              </a:lnSpc>
            </a:pPr>
          </a:p>
          <a:p>
            <a:pPr algn="l" marL="518160" indent="-259080" lvl="1">
              <a:lnSpc>
                <a:spcPts val="4079"/>
              </a:lnSpc>
              <a:buFont typeface="Arial"/>
              <a:buChar char="•"/>
            </a:pPr>
            <a:r>
              <a:rPr lang="en-US" b="true" sz="2400" strike="noStrike" u="none">
                <a:solidFill>
                  <a:srgbClr val="FFFFFF">
                    <a:alpha val="71765"/>
                  </a:srgbClr>
                </a:solidFill>
                <a:latin typeface="Quicksand Bold"/>
                <a:ea typeface="Quicksand Bold"/>
                <a:cs typeface="Quicksand Bold"/>
                <a:sym typeface="Quicksand Bold"/>
              </a:rPr>
              <a:t>Mobile Responsiveness Check</a:t>
            </a:r>
          </a:p>
          <a:p>
            <a:pPr algn="l">
              <a:lnSpc>
                <a:spcPts val="4079"/>
              </a:lnSpc>
            </a:pP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Tested mobile compatibility across pages</a:t>
            </a:r>
          </a:p>
          <a:p>
            <a:pPr algn="l">
              <a:lnSpc>
                <a:spcPts val="4079"/>
              </a:lnSpc>
            </a:pPr>
          </a:p>
          <a:p>
            <a:pPr algn="l" marL="518160" indent="-259080" lvl="1">
              <a:lnSpc>
                <a:spcPts val="4079"/>
              </a:lnSpc>
              <a:buFont typeface="Arial"/>
              <a:buChar char="•"/>
            </a:pPr>
            <a:r>
              <a:rPr lang="en-US" b="true" sz="2400" strike="noStrike" u="none">
                <a:solidFill>
                  <a:srgbClr val="FFFFFF">
                    <a:alpha val="71765"/>
                  </a:srgbClr>
                </a:solidFill>
                <a:latin typeface="Quicksand Bold"/>
                <a:ea typeface="Quicksand Bold"/>
                <a:cs typeface="Quicksand Bold"/>
                <a:sym typeface="Quicksand Bold"/>
              </a:rPr>
              <a:t>Used ubersuggest</a:t>
            </a:r>
          </a:p>
          <a:p>
            <a:pPr algn="just">
              <a:lnSpc>
                <a:spcPts val="4079"/>
              </a:lnSpc>
            </a:pPr>
          </a:p>
        </p:txBody>
      </p:sp>
      <p:sp>
        <p:nvSpPr>
          <p:cNvPr name="TextBox 10" id="10"/>
          <p:cNvSpPr txBox="true"/>
          <p:nvPr/>
        </p:nvSpPr>
        <p:spPr>
          <a:xfrm rot="0">
            <a:off x="1028700" y="1085850"/>
            <a:ext cx="2737675" cy="360394"/>
          </a:xfrm>
          <a:prstGeom prst="rect">
            <a:avLst/>
          </a:prstGeom>
        </p:spPr>
        <p:txBody>
          <a:bodyPr anchor="t" rtlCol="false" tIns="0" lIns="0" bIns="0" rIns="0">
            <a:spAutoFit/>
          </a:bodyPr>
          <a:lstStyle/>
          <a:p>
            <a:pPr algn="l">
              <a:lnSpc>
                <a:spcPts val="2650"/>
              </a:lnSpc>
            </a:pPr>
            <a:r>
              <a:rPr lang="en-US" sz="2761" spc="-140" b="true">
                <a:solidFill>
                  <a:srgbClr val="FFFFFF"/>
                </a:solidFill>
                <a:latin typeface="Quicksand Semi-Bold"/>
                <a:ea typeface="Quicksand Semi-Bold"/>
                <a:cs typeface="Quicksand Semi-Bold"/>
                <a:sym typeface="Quicksand Semi-Bold"/>
              </a:rPr>
              <a:t>Project - 3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Freeform 5" id="5"/>
          <p:cNvSpPr/>
          <p:nvPr/>
        </p:nvSpPr>
        <p:spPr>
          <a:xfrm flipH="false" flipV="false" rot="0">
            <a:off x="3493371" y="3873486"/>
            <a:ext cx="11301259" cy="1751695"/>
          </a:xfrm>
          <a:custGeom>
            <a:avLst/>
            <a:gdLst/>
            <a:ahLst/>
            <a:cxnLst/>
            <a:rect r="r" b="b" t="t" l="l"/>
            <a:pathLst>
              <a:path h="1751695" w="11301259">
                <a:moveTo>
                  <a:pt x="0" y="0"/>
                </a:moveTo>
                <a:lnTo>
                  <a:pt x="11301258" y="0"/>
                </a:lnTo>
                <a:lnTo>
                  <a:pt x="11301258" y="1751695"/>
                </a:lnTo>
                <a:lnTo>
                  <a:pt x="0" y="1751695"/>
                </a:lnTo>
                <a:lnTo>
                  <a:pt x="0" y="0"/>
                </a:lnTo>
                <a:close/>
              </a:path>
            </a:pathLst>
          </a:custGeom>
          <a:blipFill>
            <a:blip r:embed="rId2"/>
            <a:stretch>
              <a:fillRect l="0" t="0" r="0" b="0"/>
            </a:stretch>
          </a:blipFill>
        </p:spPr>
      </p:sp>
      <p:sp>
        <p:nvSpPr>
          <p:cNvPr name="Freeform 6" id="6"/>
          <p:cNvSpPr/>
          <p:nvPr/>
        </p:nvSpPr>
        <p:spPr>
          <a:xfrm flipH="false" flipV="false" rot="0">
            <a:off x="3587763" y="5952891"/>
            <a:ext cx="11301259" cy="3658783"/>
          </a:xfrm>
          <a:custGeom>
            <a:avLst/>
            <a:gdLst/>
            <a:ahLst/>
            <a:cxnLst/>
            <a:rect r="r" b="b" t="t" l="l"/>
            <a:pathLst>
              <a:path h="3658783" w="11301259">
                <a:moveTo>
                  <a:pt x="0" y="0"/>
                </a:moveTo>
                <a:lnTo>
                  <a:pt x="11301259" y="0"/>
                </a:lnTo>
                <a:lnTo>
                  <a:pt x="11301259" y="3658783"/>
                </a:lnTo>
                <a:lnTo>
                  <a:pt x="0" y="3658783"/>
                </a:lnTo>
                <a:lnTo>
                  <a:pt x="0" y="0"/>
                </a:lnTo>
                <a:close/>
              </a:path>
            </a:pathLst>
          </a:custGeom>
          <a:blipFill>
            <a:blip r:embed="rId3"/>
            <a:stretch>
              <a:fillRect l="0" t="0" r="0" b="0"/>
            </a:stretch>
          </a:blipFill>
        </p:spPr>
      </p:sp>
      <p:sp>
        <p:nvSpPr>
          <p:cNvPr name="TextBox 7" id="7"/>
          <p:cNvSpPr txBox="true"/>
          <p:nvPr/>
        </p:nvSpPr>
        <p:spPr>
          <a:xfrm rot="0">
            <a:off x="1479207" y="2043072"/>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Technical SEO Audit </a:t>
            </a:r>
          </a:p>
        </p:txBody>
      </p:sp>
      <p:sp>
        <p:nvSpPr>
          <p:cNvPr name="TextBox 8" id="8"/>
          <p:cNvSpPr txBox="true"/>
          <p:nvPr/>
        </p:nvSpPr>
        <p:spPr>
          <a:xfrm rot="0">
            <a:off x="1028700" y="1085850"/>
            <a:ext cx="2737675" cy="360394"/>
          </a:xfrm>
          <a:prstGeom prst="rect">
            <a:avLst/>
          </a:prstGeom>
        </p:spPr>
        <p:txBody>
          <a:bodyPr anchor="t" rtlCol="false" tIns="0" lIns="0" bIns="0" rIns="0">
            <a:spAutoFit/>
          </a:bodyPr>
          <a:lstStyle/>
          <a:p>
            <a:pPr algn="l">
              <a:lnSpc>
                <a:spcPts val="2650"/>
              </a:lnSpc>
            </a:pPr>
            <a:r>
              <a:rPr lang="en-US" sz="2761" spc="-140" b="true">
                <a:solidFill>
                  <a:srgbClr val="FFFFFF"/>
                </a:solidFill>
                <a:latin typeface="Quicksand Semi-Bold"/>
                <a:ea typeface="Quicksand Semi-Bold"/>
                <a:cs typeface="Quicksand Semi-Bold"/>
                <a:sym typeface="Quicksand Semi-Bold"/>
              </a:rPr>
              <a:t>Project - 3</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028700" y="1085850"/>
            <a:ext cx="2737675" cy="360394"/>
          </a:xfrm>
          <a:prstGeom prst="rect">
            <a:avLst/>
          </a:prstGeom>
        </p:spPr>
        <p:txBody>
          <a:bodyPr anchor="t" rtlCol="false" tIns="0" lIns="0" bIns="0" rIns="0">
            <a:spAutoFit/>
          </a:bodyPr>
          <a:lstStyle/>
          <a:p>
            <a:pPr algn="l">
              <a:lnSpc>
                <a:spcPts val="2650"/>
              </a:lnSpc>
            </a:pPr>
            <a:r>
              <a:rPr lang="en-US" sz="2761" spc="-140" b="true">
                <a:solidFill>
                  <a:srgbClr val="FFFFFF"/>
                </a:solidFill>
                <a:latin typeface="Quicksand Semi-Bold"/>
                <a:ea typeface="Quicksand Semi-Bold"/>
                <a:cs typeface="Quicksand Semi-Bold"/>
                <a:sym typeface="Quicksand Semi-Bold"/>
              </a:rPr>
              <a:t>Project - 3</a:t>
            </a:r>
          </a:p>
        </p:txBody>
      </p:sp>
      <p:sp>
        <p:nvSpPr>
          <p:cNvPr name="TextBox 6" id="6"/>
          <p:cNvSpPr txBox="true"/>
          <p:nvPr/>
        </p:nvSpPr>
        <p:spPr>
          <a:xfrm rot="0">
            <a:off x="1028700" y="2097547"/>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Issues (Ubersuggest)</a:t>
            </a:r>
          </a:p>
        </p:txBody>
      </p:sp>
      <p:sp>
        <p:nvSpPr>
          <p:cNvPr name="TextBox 7" id="7"/>
          <p:cNvSpPr txBox="true"/>
          <p:nvPr/>
        </p:nvSpPr>
        <p:spPr>
          <a:xfrm rot="0">
            <a:off x="1028700" y="4144678"/>
            <a:ext cx="10696106" cy="3565525"/>
          </a:xfrm>
          <a:prstGeom prst="rect">
            <a:avLst/>
          </a:prstGeom>
        </p:spPr>
        <p:txBody>
          <a:bodyPr anchor="t" rtlCol="false" tIns="0" lIns="0" bIns="0" rIns="0">
            <a:spAutoFit/>
          </a:bodyPr>
          <a:lstStyle/>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Slow page speed due</a:t>
            </a:r>
            <a:r>
              <a:rPr lang="en-US" sz="2799">
                <a:solidFill>
                  <a:srgbClr val="FFFFFF">
                    <a:alpha val="71765"/>
                  </a:srgbClr>
                </a:solidFill>
                <a:latin typeface="Quicksand"/>
                <a:ea typeface="Quicksand"/>
                <a:cs typeface="Quicksand"/>
                <a:sym typeface="Quicksand"/>
              </a:rPr>
              <a:t> to</a:t>
            </a:r>
            <a:r>
              <a:rPr lang="en-US" sz="2799">
                <a:solidFill>
                  <a:srgbClr val="FFFFFF">
                    <a:alpha val="71765"/>
                  </a:srgbClr>
                </a:solidFill>
                <a:latin typeface="Quicksand"/>
                <a:ea typeface="Quicksand"/>
                <a:cs typeface="Quicksand"/>
                <a:sym typeface="Quicksand"/>
              </a:rPr>
              <a:t> heavy imag</a:t>
            </a:r>
            <a:r>
              <a:rPr lang="en-US" sz="2799">
                <a:solidFill>
                  <a:srgbClr val="FFFFFF">
                    <a:alpha val="71765"/>
                  </a:srgbClr>
                </a:solidFill>
                <a:latin typeface="Quicksand"/>
                <a:ea typeface="Quicksand"/>
                <a:cs typeface="Quicksand"/>
                <a:sym typeface="Quicksand"/>
              </a:rPr>
              <a:t>es</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Large DOM size from repeat</a:t>
            </a:r>
            <a:r>
              <a:rPr lang="en-US" sz="2799">
                <a:solidFill>
                  <a:srgbClr val="FFFFFF">
                    <a:alpha val="71765"/>
                  </a:srgbClr>
                </a:solidFill>
                <a:latin typeface="Quicksand"/>
                <a:ea typeface="Quicksand"/>
                <a:cs typeface="Quicksand"/>
                <a:sym typeface="Quicksand"/>
              </a:rPr>
              <a:t>ed sections</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Missing structured data (schema)</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Lack of clear sitemap visibility</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Heavy JavaScript affecting performance</a:t>
            </a:r>
          </a:p>
          <a:p>
            <a:pPr algn="l">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Freeform 5" id="5"/>
          <p:cNvSpPr/>
          <p:nvPr/>
        </p:nvSpPr>
        <p:spPr>
          <a:xfrm flipH="false" flipV="false" rot="0">
            <a:off x="1424557" y="4138557"/>
            <a:ext cx="15438885" cy="4322888"/>
          </a:xfrm>
          <a:custGeom>
            <a:avLst/>
            <a:gdLst/>
            <a:ahLst/>
            <a:cxnLst/>
            <a:rect r="r" b="b" t="t" l="l"/>
            <a:pathLst>
              <a:path h="4322888" w="15438885">
                <a:moveTo>
                  <a:pt x="0" y="0"/>
                </a:moveTo>
                <a:lnTo>
                  <a:pt x="15438886" y="0"/>
                </a:lnTo>
                <a:lnTo>
                  <a:pt x="15438886" y="4322888"/>
                </a:lnTo>
                <a:lnTo>
                  <a:pt x="0" y="4322888"/>
                </a:lnTo>
                <a:lnTo>
                  <a:pt x="0" y="0"/>
                </a:lnTo>
                <a:close/>
              </a:path>
            </a:pathLst>
          </a:custGeom>
          <a:blipFill>
            <a:blip r:embed="rId2"/>
            <a:stretch>
              <a:fillRect l="0" t="0" r="0" b="0"/>
            </a:stretch>
          </a:blipFill>
        </p:spPr>
      </p:sp>
      <p:sp>
        <p:nvSpPr>
          <p:cNvPr name="TextBox 6" id="6"/>
          <p:cNvSpPr txBox="true"/>
          <p:nvPr/>
        </p:nvSpPr>
        <p:spPr>
          <a:xfrm rot="0">
            <a:off x="1028700" y="1085850"/>
            <a:ext cx="2737675" cy="360394"/>
          </a:xfrm>
          <a:prstGeom prst="rect">
            <a:avLst/>
          </a:prstGeom>
        </p:spPr>
        <p:txBody>
          <a:bodyPr anchor="t" rtlCol="false" tIns="0" lIns="0" bIns="0" rIns="0">
            <a:spAutoFit/>
          </a:bodyPr>
          <a:lstStyle/>
          <a:p>
            <a:pPr algn="l">
              <a:lnSpc>
                <a:spcPts val="2650"/>
              </a:lnSpc>
            </a:pPr>
            <a:r>
              <a:rPr lang="en-US" sz="2761" spc="-140" b="true">
                <a:solidFill>
                  <a:srgbClr val="FFFFFF"/>
                </a:solidFill>
                <a:latin typeface="Quicksand Semi-Bold"/>
                <a:ea typeface="Quicksand Semi-Bold"/>
                <a:cs typeface="Quicksand Semi-Bold"/>
                <a:sym typeface="Quicksand Semi-Bold"/>
              </a:rPr>
              <a:t>Project - 3</a:t>
            </a:r>
          </a:p>
        </p:txBody>
      </p:sp>
      <p:sp>
        <p:nvSpPr>
          <p:cNvPr name="TextBox 7" id="7"/>
          <p:cNvSpPr txBox="true"/>
          <p:nvPr/>
        </p:nvSpPr>
        <p:spPr>
          <a:xfrm rot="0">
            <a:off x="1028700" y="2097547"/>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Issues (Ubersuggest)</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479207" y="2316339"/>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Solutions</a:t>
            </a:r>
          </a:p>
        </p:txBody>
      </p:sp>
      <p:sp>
        <p:nvSpPr>
          <p:cNvPr name="TextBox 6" id="6"/>
          <p:cNvSpPr txBox="true"/>
          <p:nvPr/>
        </p:nvSpPr>
        <p:spPr>
          <a:xfrm rot="0">
            <a:off x="1479207" y="3802722"/>
            <a:ext cx="10696106" cy="4165600"/>
          </a:xfrm>
          <a:prstGeom prst="rect">
            <a:avLst/>
          </a:prstGeom>
        </p:spPr>
        <p:txBody>
          <a:bodyPr anchor="t" rtlCol="false" tIns="0" lIns="0" bIns="0" rIns="0">
            <a:spAutoFit/>
          </a:bodyPr>
          <a:lstStyle/>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Compress images and convert them to WebP format.</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Minify and defer CSS/JavaScript files.</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Remove duplicate homepage sections.</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Add schema markup for courses and reviews.</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Create and submit an XML sitemap to Google Search Console.</a:t>
            </a:r>
          </a:p>
          <a:p>
            <a:pPr algn="l">
              <a:lnSpc>
                <a:spcPts val="4759"/>
              </a:lnSpc>
            </a:pPr>
          </a:p>
        </p:txBody>
      </p:sp>
      <p:sp>
        <p:nvSpPr>
          <p:cNvPr name="TextBox 7" id="7"/>
          <p:cNvSpPr txBox="true"/>
          <p:nvPr/>
        </p:nvSpPr>
        <p:spPr>
          <a:xfrm rot="0">
            <a:off x="1028700" y="1085850"/>
            <a:ext cx="2737675" cy="360394"/>
          </a:xfrm>
          <a:prstGeom prst="rect">
            <a:avLst/>
          </a:prstGeom>
        </p:spPr>
        <p:txBody>
          <a:bodyPr anchor="t" rtlCol="false" tIns="0" lIns="0" bIns="0" rIns="0">
            <a:spAutoFit/>
          </a:bodyPr>
          <a:lstStyle/>
          <a:p>
            <a:pPr algn="l">
              <a:lnSpc>
                <a:spcPts val="2650"/>
              </a:lnSpc>
            </a:pPr>
            <a:r>
              <a:rPr lang="en-US" sz="2761" spc="-140" b="true">
                <a:solidFill>
                  <a:srgbClr val="FFFFFF"/>
                </a:solidFill>
                <a:latin typeface="Quicksand Semi-Bold"/>
                <a:ea typeface="Quicksand Semi-Bold"/>
                <a:cs typeface="Quicksand Semi-Bold"/>
                <a:sym typeface="Quicksand Semi-Bold"/>
              </a:rPr>
              <a:t>Project - 3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Freeform 5" id="5"/>
          <p:cNvSpPr/>
          <p:nvPr/>
        </p:nvSpPr>
        <p:spPr>
          <a:xfrm flipH="false" flipV="false" rot="0">
            <a:off x="1028700" y="4413453"/>
            <a:ext cx="16609541" cy="4443052"/>
          </a:xfrm>
          <a:custGeom>
            <a:avLst/>
            <a:gdLst/>
            <a:ahLst/>
            <a:cxnLst/>
            <a:rect r="r" b="b" t="t" l="l"/>
            <a:pathLst>
              <a:path h="4443052" w="16609541">
                <a:moveTo>
                  <a:pt x="0" y="0"/>
                </a:moveTo>
                <a:lnTo>
                  <a:pt x="16609541" y="0"/>
                </a:lnTo>
                <a:lnTo>
                  <a:pt x="16609541" y="4443052"/>
                </a:lnTo>
                <a:lnTo>
                  <a:pt x="0" y="4443052"/>
                </a:lnTo>
                <a:lnTo>
                  <a:pt x="0" y="0"/>
                </a:lnTo>
                <a:close/>
              </a:path>
            </a:pathLst>
          </a:custGeom>
          <a:blipFill>
            <a:blip r:embed="rId2"/>
            <a:stretch>
              <a:fillRect l="0" t="0" r="0" b="0"/>
            </a:stretch>
          </a:blipFill>
        </p:spPr>
      </p:sp>
      <p:sp>
        <p:nvSpPr>
          <p:cNvPr name="TextBox 6" id="6"/>
          <p:cNvSpPr txBox="true"/>
          <p:nvPr/>
        </p:nvSpPr>
        <p:spPr>
          <a:xfrm rot="0">
            <a:off x="1479207" y="2316339"/>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Solutions</a:t>
            </a:r>
          </a:p>
        </p:txBody>
      </p:sp>
      <p:sp>
        <p:nvSpPr>
          <p:cNvPr name="TextBox 7" id="7"/>
          <p:cNvSpPr txBox="true"/>
          <p:nvPr/>
        </p:nvSpPr>
        <p:spPr>
          <a:xfrm rot="0">
            <a:off x="1028700" y="1085850"/>
            <a:ext cx="2737675" cy="360394"/>
          </a:xfrm>
          <a:prstGeom prst="rect">
            <a:avLst/>
          </a:prstGeom>
        </p:spPr>
        <p:txBody>
          <a:bodyPr anchor="t" rtlCol="false" tIns="0" lIns="0" bIns="0" rIns="0">
            <a:spAutoFit/>
          </a:bodyPr>
          <a:lstStyle/>
          <a:p>
            <a:pPr algn="l">
              <a:lnSpc>
                <a:spcPts val="2650"/>
              </a:lnSpc>
            </a:pPr>
            <a:r>
              <a:rPr lang="en-US" sz="2761" spc="-140" b="true">
                <a:solidFill>
                  <a:srgbClr val="FFFFFF"/>
                </a:solidFill>
                <a:latin typeface="Quicksand Semi-Bold"/>
                <a:ea typeface="Quicksand Semi-Bold"/>
                <a:cs typeface="Quicksand Semi-Bold"/>
                <a:sym typeface="Quicksand Semi-Bold"/>
              </a:rPr>
              <a:t>Project - 3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DAHBZ4-fddU</dc:identifier>
  <dcterms:modified xsi:type="dcterms:W3CDTF">2011-08-01T06:04:30Z</dcterms:modified>
  <cp:revision>1</cp:revision>
  <dc:title>Technical SEO  Audit &amp; Optimization</dc:title>
</cp:coreProperties>
</file>